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Findings</c:v>
                </c:pt>
              </c:strCache>
            </c:strRef>
          </c:tx>
          <c:dPt>
            <c:idx val="0"/>
            <c:spPr>
              <a:solidFill>
                <a:srgbClr val="E53E3E"/>
              </a:solidFill>
            </c:spPr>
          </c:dPt>
          <c:dPt>
            <c:idx val="1"/>
            <c:spPr>
              <a:solidFill>
                <a:srgbClr val="ED8936"/>
              </a:solidFill>
            </c:spPr>
          </c:dPt>
          <c:dPt>
            <c:idx val="2"/>
            <c:spPr>
              <a:solidFill>
                <a:srgbClr val="ECC94B"/>
              </a:solidFill>
            </c:spPr>
          </c:dPt>
          <c:dPt>
            <c:idx val="3"/>
            <c:spPr>
              <a:solidFill>
                <a:srgbClr val="48BB78"/>
              </a:solidFill>
            </c:spPr>
          </c:dPt>
          <c:cat>
            <c:strRef>
              <c:f>Sheet1!$A$2:$A$5</c:f>
              <c:strCache>
                <c:ptCount val="4"/>
                <c:pt idx="0">
                  <c:v>CRITICAL (2)</c:v>
                </c:pt>
                <c:pt idx="1">
                  <c:v>HIGH (10)</c:v>
                </c:pt>
                <c:pt idx="2">
                  <c:v>MEDIUM (11)</c:v>
                </c:pt>
                <c:pt idx="3">
                  <c:v>LOW (3)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10</c:v>
                </c:pt>
                <c:pt idx="2">
                  <c:v>11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  <c:txPr>
        <a:bodyPr/>
        <a:lstStyle/>
        <a:p>
          <a:pPr>
            <a:defRPr sz="1200">
              <a:solidFill>
                <a:srgbClr val="FFFFFF"/>
              </a:solidFill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645920"/>
            <a:ext cx="9418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CONSOLIDATED SECURITY ASSESSMENT</a:t>
            </a:r>
          </a:p>
          <a:p>
            <a:pPr algn="ctr">
              <a:spcBef>
                <a:spcPts val="1200"/>
              </a:spcBef>
              <a:defRPr sz="2200">
                <a:solidFill>
                  <a:srgbClr val="63B3ED"/>
                </a:solidFill>
              </a:defRPr>
            </a:pPr>
            <a:r>
              <a:t>Amazon ECS Fullstack App (Terraform Demo)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657600"/>
            <a:ext cx="9418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defRPr sz="1400">
                <a:solidFill>
                  <a:srgbClr val="6E7681"/>
                </a:solidFill>
              </a:defRPr>
            </a:pPr>
            <a:r>
              <a:t>Date: 2026-02-18  |  Classification: CONFIDENTIAL</a:t>
            </a:r>
          </a:p>
          <a:p>
            <a:pPr algn="ctr">
              <a:spcBef>
                <a:spcPts val="400"/>
              </a:spcBef>
              <a:defRPr sz="1400">
                <a:solidFill>
                  <a:srgbClr val="6E7681"/>
                </a:solidFill>
              </a:defRPr>
            </a:pPr>
            <a:r>
              <a:t>Methodology: STRIDE-LM + PASTA + OWASP Risk Rating</a:t>
            </a:r>
          </a:p>
          <a:p>
            <a:pPr algn="ctr">
              <a:spcBef>
                <a:spcPts val="400"/>
              </a:spcBef>
              <a:defRPr sz="1400">
                <a:solidFill>
                  <a:srgbClr val="6E7681"/>
                </a:solidFill>
              </a:defRPr>
            </a:pPr>
            <a:r>
              <a:t>Scope: 14 Terraform modules, Node.js backend, Vue.js frontend, AWS CI/CD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NEXT STEPS &amp; RECOMMENDATIONS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74320" y="1097280"/>
            <a:ext cx="3840480" cy="548640"/>
          </a:xfrm>
          <a:prstGeom prst="round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IMMEDIATE (This Week)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320" y="182880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Lock down IAM PassRole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Scope to specific role ARNs -- eliminates account takeover path</a:t>
            </a:r>
          </a:p>
          <a:p>
            <a:pPr>
              <a:spcBef>
                <a:spcPts val="600"/>
              </a:spcBef>
              <a:defRPr sz="1000" b="1">
                <a:solidFill>
                  <a:srgbClr val="E53E3E"/>
                </a:solidFill>
              </a:defRPr>
            </a:pPr>
            <a:r>
              <a:t>Impact: HIGH  |  Effort: LOW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4320" y="338328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Move buildspec inline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Remove repository-sourced buildspec -- closes CI/CD compromise chain</a:t>
            </a:r>
          </a:p>
          <a:p>
            <a:pPr>
              <a:spcBef>
                <a:spcPts val="600"/>
              </a:spcBef>
              <a:defRPr sz="1000" b="1">
                <a:solidFill>
                  <a:srgbClr val="E53E3E"/>
                </a:solidFill>
              </a:defRPr>
            </a:pPr>
            <a:r>
              <a:t>Impact: HIGH  |  Effort: MED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" y="493776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Execute Wave 1 quick wins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10 configuration changes, 1-2 days, immediate risk reduction</a:t>
            </a:r>
          </a:p>
          <a:p>
            <a:pPr>
              <a:spcBef>
                <a:spcPts val="600"/>
              </a:spcBef>
              <a:defRPr sz="1000" b="1">
                <a:solidFill>
                  <a:srgbClr val="E53E3E"/>
                </a:solidFill>
              </a:defRPr>
            </a:pPr>
            <a:r>
              <a:t>Impact: HIGH  |  Effort: LOW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06240" y="1097280"/>
            <a:ext cx="3840480" cy="548640"/>
          </a:xfrm>
          <a:prstGeom prst="round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SHORT-TERM (This Quarter)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06240" y="182880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Enable TLS on all ALBs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ACM certificate + HTTPS listener -- stops plaintext interception</a:t>
            </a:r>
          </a:p>
          <a:p>
            <a:pPr>
              <a:spcBef>
                <a:spcPts val="600"/>
              </a:spcBef>
              <a:defRPr sz="1000" b="1">
                <a:solidFill>
                  <a:srgbClr val="ED8936"/>
                </a:solidFill>
              </a:defRPr>
            </a:pPr>
            <a:r>
              <a:t>Impact: HIGH  |  Effort: MED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06240" y="338328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Implement branch protection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Require PR reviews + status checks before merge</a:t>
            </a:r>
          </a:p>
          <a:p>
            <a:pPr>
              <a:spcBef>
                <a:spcPts val="600"/>
              </a:spcBef>
              <a:defRPr sz="1000" b="1">
                <a:solidFill>
                  <a:srgbClr val="ED8936"/>
                </a:solidFill>
              </a:defRPr>
            </a:pPr>
            <a:r>
              <a:t>Impact: HIGH  |  Effort: LOW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06240" y="493776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Add pipeline approval gates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Manual approval before production deployment</a:t>
            </a:r>
          </a:p>
          <a:p>
            <a:pPr>
              <a:spcBef>
                <a:spcPts val="600"/>
              </a:spcBef>
              <a:defRPr sz="1000" b="1">
                <a:solidFill>
                  <a:srgbClr val="ED8936"/>
                </a:solidFill>
              </a:defRPr>
            </a:pPr>
            <a:r>
              <a:t>Impact: MED  |  Effort: LOW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60" y="1097280"/>
            <a:ext cx="3840480" cy="548640"/>
          </a:xfrm>
          <a:prstGeom prst="roundRect">
            <a:avLst/>
          </a:prstGeom>
          <a:solidFill>
            <a:srgbClr val="63B3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STRATEGIC (Next Quarter)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38160" y="182880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Implement authentication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Add Cognito or external IdP -- currently zero access control</a:t>
            </a:r>
          </a:p>
          <a:p>
            <a:pPr>
              <a:spcBef>
                <a:spcPts val="600"/>
              </a:spcBef>
              <a:defRPr sz="1000" b="1">
                <a:solidFill>
                  <a:srgbClr val="63B3ED"/>
                </a:solidFill>
              </a:defRPr>
            </a:pPr>
            <a:r>
              <a:t>Impact: HIGH  |  Effort: HIGH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338328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Comprehensive monitoring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VPC Flow Logs, Container Insights, CloudTrail data events</a:t>
            </a:r>
          </a:p>
          <a:p>
            <a:pPr>
              <a:spcBef>
                <a:spcPts val="600"/>
              </a:spcBef>
              <a:defRPr sz="1000" b="1">
                <a:solidFill>
                  <a:srgbClr val="63B3ED"/>
                </a:solidFill>
              </a:defRPr>
            </a:pPr>
            <a:r>
              <a:t>Impact: MED  |  Effort: MED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60" y="4937760"/>
            <a:ext cx="3840480" cy="137160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Compliance program</a:t>
            </a:r>
          </a:p>
          <a:p>
            <a:pPr>
              <a:spcBef>
                <a:spcPts val="400"/>
              </a:spcBef>
              <a:defRPr sz="1000">
                <a:solidFill>
                  <a:srgbClr val="F0F0F5"/>
                </a:solidFill>
              </a:defRPr>
            </a:pPr>
            <a:r>
              <a:t>Begin SOC 2 readiness if production planned</a:t>
            </a:r>
          </a:p>
          <a:p>
            <a:pPr>
              <a:spcBef>
                <a:spcPts val="600"/>
              </a:spcBef>
              <a:defRPr sz="1000" b="1">
                <a:solidFill>
                  <a:srgbClr val="63B3ED"/>
                </a:solidFill>
              </a:defRPr>
            </a:pPr>
            <a:r>
              <a:t>Impact: MED  |  Effort: HIGH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74320" y="6309360"/>
            <a:ext cx="11612880" cy="41148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ED8936"/>
                </a:solidFill>
              </a:defRPr>
            </a:pPr>
            <a:r>
              <a:t>RECOMMENDATION: Do not deploy to production until Wave 1 and Wave 2 remediations are complete.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EXECUTIVE SUMMARY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280160"/>
            <a:ext cx="4114800" cy="1463040"/>
          </a:xfrm>
          <a:prstGeom prst="round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4000" b="1">
                <a:solidFill>
                  <a:srgbClr val="FFFFFF"/>
                </a:solidFill>
              </a:defRPr>
            </a:pPr>
            <a:r>
              <a:t>CONCERNING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0" y="1188720"/>
            <a:ext cx="62179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FFFFF"/>
                </a:solidFill>
              </a:defRPr>
            </a:pPr>
            <a:r>
              <a:t>This AWS ECS demo/reference architecture contains significant security gaps that make it unsuitable for production use without substantial hardening.</a:t>
            </a:r>
          </a:p>
          <a:p>
            <a:pPr>
              <a:defRPr sz="1400">
                <a:solidFill>
                  <a:srgbClr val="F0F0F5"/>
                </a:solidFill>
              </a:defRPr>
            </a:pPr>
            <a:r>
              <a:t>26 unique findings across four specialist domains, with two CRITICAL-severity issues enabling full AWS account compromise via the CI/CD pipeline.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3474720"/>
            <a:ext cx="2560320" cy="1097280"/>
          </a:xfrm>
          <a:prstGeom prst="round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2</a:t>
            </a: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CRITICAL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38728" y="3474720"/>
            <a:ext cx="2560320" cy="1097280"/>
          </a:xfrm>
          <a:prstGeom prst="round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10</a:t>
            </a: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45936" y="3474720"/>
            <a:ext cx="2560320" cy="1097280"/>
          </a:xfrm>
          <a:prstGeom prst="roundRect">
            <a:avLst/>
          </a:prstGeom>
          <a:solidFill>
            <a:srgbClr val="ECC9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3600" b="1">
                <a:solidFill>
                  <a:srgbClr val="1B2A4A"/>
                </a:solidFill>
              </a:defRPr>
            </a:pPr>
            <a:r>
              <a:t>11</a:t>
            </a:r>
          </a:p>
          <a:p>
            <a:pPr algn="ctr">
              <a:defRPr sz="1400" b="1">
                <a:solidFill>
                  <a:srgbClr val="1B2A4A"/>
                </a:solidFill>
              </a:defRPr>
            </a:pPr>
            <a:r>
              <a:t>MEDIUM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53144" y="3474720"/>
            <a:ext cx="2560320" cy="1097280"/>
          </a:xfrm>
          <a:prstGeom prst="roundRect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3</a:t>
            </a: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LOW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4937760"/>
            <a:ext cx="106984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63B3ED"/>
                </a:solidFill>
              </a:defRPr>
            </a:pPr>
            <a:r>
              <a:t>26 Components Assessed    |    25+ Data Flows Mapped    |    8 Trust Boundaries    |    5 Threat Actors Modeled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FINDING DISTRIBUTION &amp; KEY METRICS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457200" y="1097280"/>
          <a:ext cx="548640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6583680" y="1280160"/>
            <a:ext cx="2560320" cy="128016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E53E3E"/>
                </a:solidFill>
              </a:defRPr>
            </a:pPr>
            <a:r>
              <a:t>26</a:t>
            </a:r>
          </a:p>
          <a:p>
            <a:pPr algn="ctr">
              <a:defRPr sz="1200">
                <a:solidFill>
                  <a:srgbClr val="6E7681"/>
                </a:solidFill>
              </a:defRPr>
            </a:pPr>
            <a:r>
              <a:t>Total Findings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418320" y="1280160"/>
            <a:ext cx="2560320" cy="128016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63B3ED"/>
                </a:solidFill>
              </a:defRPr>
            </a:pPr>
            <a:r>
              <a:t>26</a:t>
            </a:r>
          </a:p>
          <a:p>
            <a:pPr algn="ctr">
              <a:defRPr sz="1200">
                <a:solidFill>
                  <a:srgbClr val="6E7681"/>
                </a:solidFill>
              </a:defRPr>
            </a:pPr>
            <a:r>
              <a:t>Components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2834640"/>
            <a:ext cx="2560320" cy="128016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63B3ED"/>
                </a:solidFill>
              </a:defRPr>
            </a:pPr>
            <a:r>
              <a:t>25+</a:t>
            </a:r>
          </a:p>
          <a:p>
            <a:pPr algn="ctr">
              <a:defRPr sz="1200">
                <a:solidFill>
                  <a:srgbClr val="6E7681"/>
                </a:solidFill>
              </a:defRPr>
            </a:pPr>
            <a:r>
              <a:t>Data Flows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418320" y="2834640"/>
            <a:ext cx="2560320" cy="128016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63B3ED"/>
                </a:solidFill>
              </a:defRPr>
            </a:pPr>
            <a:r>
              <a:t>8</a:t>
            </a:r>
          </a:p>
          <a:p>
            <a:pPr algn="ctr">
              <a:defRPr sz="1200">
                <a:solidFill>
                  <a:srgbClr val="6E7681"/>
                </a:solidFill>
              </a:defRPr>
            </a:pPr>
            <a:r>
              <a:t>Trust Boundaries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4389120"/>
            <a:ext cx="2560320" cy="128016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63B3ED"/>
                </a:solidFill>
              </a:defRPr>
            </a:pPr>
            <a:r>
              <a:t>5</a:t>
            </a:r>
          </a:p>
          <a:p>
            <a:pPr algn="ctr">
              <a:defRPr sz="1200">
                <a:solidFill>
                  <a:srgbClr val="6E7681"/>
                </a:solidFill>
              </a:defRPr>
            </a:pPr>
            <a:r>
              <a:t>Threat Actors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418320" y="4389120"/>
            <a:ext cx="2560320" cy="128016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ED8936"/>
                </a:solidFill>
              </a:defRPr>
            </a:pPr>
            <a:r>
              <a:t>33</a:t>
            </a:r>
          </a:p>
          <a:p>
            <a:pPr algn="ctr">
              <a:defRPr sz="1200">
                <a:solidFill>
                  <a:srgbClr val="6E7681"/>
                </a:solidFill>
              </a:defRPr>
            </a:pPr>
            <a:r>
              <a:t>Remediation Items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STRUCTURAL ARCHITECTURE DIAGRAM</a:t>
            </a:r>
          </a:p>
        </p:txBody>
      </p:sp>
      <p:pic>
        <p:nvPicPr>
          <p:cNvPr id="3" name="Picture 2" descr="structural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05840"/>
            <a:ext cx="1161288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" y="6126480"/>
            <a:ext cx="11612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6E7681"/>
                </a:solidFill>
              </a:defRPr>
            </a:pPr>
            <a:r>
              <a:t>Figure 1: L1 Architecture Diagram - 26 components across 8 trust boundaries (External, VPC, Public Subnets, Private Subnets, CI/CD Pipeline, Data Stores, IAM, Monitoring)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RISK OVERLAY DIAGRAM</a:t>
            </a:r>
          </a:p>
        </p:txBody>
      </p:sp>
      <p:pic>
        <p:nvPicPr>
          <p:cNvPr id="3" name="Picture 2" descr="risk-overlay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05840"/>
            <a:ext cx="1161288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" y="6126480"/>
            <a:ext cx="11612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6E7681"/>
                </a:solidFill>
              </a:defRPr>
            </a:pPr>
            <a:r>
              <a:t>Figure 2: L4 Risk Overlay - Highest risk: CodeBuild (CRITICAL), DevOpsRole (CRITICAL), ECSTaskRole (CRITICAL). 3 kill chains mapped: Developer Account Takeover, Supply Chain, Internet Attacker.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CRITICAL &amp; HIGH FINDINGS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097280"/>
            <a:ext cx="822960" cy="502920"/>
          </a:xfrm>
          <a:prstGeom prst="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ID</a:t>
            </a:r>
          </a:p>
        </p:txBody>
      </p:sp>
      <p:sp>
        <p:nvSpPr>
          <p:cNvPr id="4" name="Rectangle 3"/>
          <p:cNvSpPr/>
          <p:nvPr/>
        </p:nvSpPr>
        <p:spPr>
          <a:xfrm>
            <a:off x="1188720" y="1097280"/>
            <a:ext cx="1005840" cy="502920"/>
          </a:xfrm>
          <a:prstGeom prst="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Severity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4560" y="1097280"/>
            <a:ext cx="2926080" cy="502920"/>
          </a:xfrm>
          <a:prstGeom prst="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Title</a:t>
            </a:r>
          </a:p>
        </p:txBody>
      </p:sp>
      <p:sp>
        <p:nvSpPr>
          <p:cNvPr id="6" name="Rectangle 5"/>
          <p:cNvSpPr/>
          <p:nvPr/>
        </p:nvSpPr>
        <p:spPr>
          <a:xfrm>
            <a:off x="5120640" y="1097280"/>
            <a:ext cx="2011680" cy="502920"/>
          </a:xfrm>
          <a:prstGeom prst="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Component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7132320" y="1097280"/>
            <a:ext cx="3840480" cy="502920"/>
          </a:xfrm>
          <a:prstGeom prst="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Business Impact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0" y="1097280"/>
            <a:ext cx="731520" cy="502920"/>
          </a:xfrm>
          <a:prstGeom prst="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Score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600200"/>
            <a:ext cx="82296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TM-004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88720" y="1600200"/>
            <a:ext cx="1005840" cy="502920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CRITICAL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94560" y="1600200"/>
            <a:ext cx="29260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Repository-Sourced Buildspec + Broad IAM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20640" y="1600200"/>
            <a:ext cx="20116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CodeBuild, Pipeline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2320" y="1600200"/>
            <a:ext cx="38404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Full AWS account compromise via git push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972800" y="1600200"/>
            <a:ext cx="73152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25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2103120"/>
            <a:ext cx="82296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TM-003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88720" y="2103120"/>
            <a:ext cx="1005840" cy="502920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CRITICAL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94560" y="2103120"/>
            <a:ext cx="29260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IAM PassRole Wildcard (*)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120640" y="2103120"/>
            <a:ext cx="20116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DevOpsRole, ECSTaskRole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32320" y="2103120"/>
            <a:ext cx="38404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Privilege escalation to any IAM role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2800" y="2103120"/>
            <a:ext cx="73152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20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2606040"/>
            <a:ext cx="82296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TM-023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88720" y="2606040"/>
            <a:ext cx="1005840" cy="50292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94560" y="2606040"/>
            <a:ext cx="29260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No Branch Protection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20640" y="2606040"/>
            <a:ext cx="20116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GitHub, Pipeline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132320" y="2606040"/>
            <a:ext cx="38404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Unreviewed code reaches production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972800" y="2606040"/>
            <a:ext cx="73152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16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3108960"/>
            <a:ext cx="82296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TM-013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88720" y="3108960"/>
            <a:ext cx="1005840" cy="50292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194560" y="3108960"/>
            <a:ext cx="29260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CodeBuild Privileged Docker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120640" y="3108960"/>
            <a:ext cx="20116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CodeBuild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132320" y="3108960"/>
            <a:ext cx="38404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Container escape to host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972800" y="3108960"/>
            <a:ext cx="73152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16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65760" y="3611880"/>
            <a:ext cx="82296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TM-014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188720" y="3611880"/>
            <a:ext cx="1005840" cy="50292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94560" y="3611880"/>
            <a:ext cx="29260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No Pipeline Approval/Scanning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20640" y="3611880"/>
            <a:ext cx="20116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Pipeline, CodeDeploy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132320" y="3611880"/>
            <a:ext cx="38404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Malicious code deploys unchecked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972800" y="3611880"/>
            <a:ext cx="73152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16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65760" y="4114800"/>
            <a:ext cx="82296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TM-001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188720" y="4114800"/>
            <a:ext cx="1005840" cy="50292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194560" y="4114800"/>
            <a:ext cx="29260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No TLS/HTTPS on ALBs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120640" y="4114800"/>
            <a:ext cx="20116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ClientALB, ServerALB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132320" y="4114800"/>
            <a:ext cx="38404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All traffic in plaintext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972800" y="4114800"/>
            <a:ext cx="73152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15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65760" y="4617720"/>
            <a:ext cx="82296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TM-002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188720" y="4617720"/>
            <a:ext cx="1005840" cy="50292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194560" y="4617720"/>
            <a:ext cx="29260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No Authentication/Authorization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120640" y="4617720"/>
            <a:ext cx="20116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All ECS services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132320" y="4617720"/>
            <a:ext cx="384048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Any internet user has full access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0972800" y="4617720"/>
            <a:ext cx="731520" cy="502920"/>
          </a:xfrm>
          <a:prstGeom prst="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15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65760" y="5120640"/>
            <a:ext cx="82296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TM-005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188720" y="5120640"/>
            <a:ext cx="1005840" cy="50292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HIGH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194560" y="5120640"/>
            <a:ext cx="29260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GitHub Token in TF State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120640" y="5120640"/>
            <a:ext cx="20116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TFState, Pipeline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132320" y="5120640"/>
            <a:ext cx="384048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000">
                <a:solidFill>
                  <a:srgbClr val="FFFFFF"/>
                </a:solidFill>
              </a:defRPr>
            </a:pPr>
            <a:r>
              <a:t>OAuth token exposure from S3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972800" y="5120640"/>
            <a:ext cx="731520" cy="502920"/>
          </a:xfrm>
          <a:prstGeom prst="rect">
            <a:avLst/>
          </a:prstGeom>
          <a:solidFill>
            <a:srgbClr val="152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15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REMEDIATION ROADMAP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65760" y="1188720"/>
            <a:ext cx="2743200" cy="640080"/>
          </a:xfrm>
          <a:prstGeom prst="roundRect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WAVE 1: Quick Wins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874519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8BB78"/>
                </a:solidFill>
              </a:defRPr>
            </a:pPr>
            <a:r>
              <a:t>1-2 Days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2286000"/>
            <a:ext cx="2743200" cy="384048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ECR immutable tags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S3 public access block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DynamoDB PITR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npm ci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Billing alarm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Fix error handler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Configure CORS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143250" y="1325880"/>
            <a:ext cx="68580" cy="365760"/>
          </a:xfrm>
          <a:prstGeom prst="rightArrow">
            <a:avLst/>
          </a:prstGeom>
          <a:solidFill>
            <a:srgbClr val="6E76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46120" y="1188720"/>
            <a:ext cx="2743200" cy="640080"/>
          </a:xfrm>
          <a:prstGeom prst="roundRect">
            <a:avLst/>
          </a:prstGeom>
          <a:solidFill>
            <a:srgbClr val="ED8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WAVE 2: Critical Fixes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6120" y="1874519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ED8936"/>
                </a:solidFill>
              </a:defRPr>
            </a:pPr>
            <a:r>
              <a:t>1-2 Sprints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2286000"/>
            <a:ext cx="2743200" cy="384048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Scope IAM PassRole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Secure buildspec (inline)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Branch protection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Pipeline approval gates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Enable HTTPS/TLS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023610" y="1325880"/>
            <a:ext cx="68580" cy="365760"/>
          </a:xfrm>
          <a:prstGeom prst="rightArrow">
            <a:avLst/>
          </a:prstGeom>
          <a:solidFill>
            <a:srgbClr val="6E76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188720"/>
            <a:ext cx="2743200" cy="640080"/>
          </a:xfrm>
          <a:prstGeom prst="roundRect">
            <a:avLst/>
          </a:prstGeom>
          <a:solidFill>
            <a:srgbClr val="ECC9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1B2A4A"/>
                </a:solidFill>
              </a:defRPr>
            </a:pPr>
            <a:r>
              <a:t>WAVE 3: Hardening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480" y="1874519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ECC94B"/>
                </a:solidFill>
              </a:defRPr>
            </a:pPr>
            <a:r>
              <a:t>2-4 Sprints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2286000"/>
            <a:ext cx="2743200" cy="384048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VPC Flow Logs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Container hardening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Pipeline vulnerability scanning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Update dependencies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Restrict egress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903970" y="1325880"/>
            <a:ext cx="68580" cy="365760"/>
          </a:xfrm>
          <a:prstGeom prst="rightArrow">
            <a:avLst/>
          </a:prstGeom>
          <a:solidFill>
            <a:srgbClr val="6E76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006840" y="1188720"/>
            <a:ext cx="2743200" cy="640080"/>
          </a:xfrm>
          <a:prstGeom prst="roundRect">
            <a:avLst/>
          </a:prstGeom>
          <a:solidFill>
            <a:srgbClr val="63B3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WAVE 4: Production Ready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6840" y="1874519"/>
            <a:ext cx="2743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63B3ED"/>
                </a:solidFill>
              </a:defRPr>
            </a:pPr>
            <a:r>
              <a:t>Ongoing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06840" y="2286000"/>
            <a:ext cx="2743200" cy="384048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Implement authentication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VPC endpoints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Git SHA image tags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Container Insights</a:t>
            </a:r>
          </a:p>
          <a:p>
            <a:pPr>
              <a:spcBef>
                <a:spcPts val="600"/>
              </a:spcBef>
              <a:defRPr sz="1100">
                <a:solidFill>
                  <a:srgbClr val="FFFFFF"/>
                </a:solidFill>
              </a:defRPr>
            </a:pPr>
            <a:r>
              <a:t>  CloudTrail data events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6309360"/>
            <a:ext cx="11430000" cy="411480"/>
          </a:xfrm>
          <a:prstGeom prst="roundRect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QUICK WINS: 10 items in Wave 1 can be completed in 1-2 days with immediate risk reduction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COMPLIANCE STATUS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SOC 2 Type II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26080" y="1188720"/>
            <a:ext cx="6858000" cy="457200"/>
          </a:xfrm>
          <a:prstGeom prst="round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926080" y="1188720"/>
            <a:ext cx="617220" cy="457200"/>
          </a:xfrm>
          <a:prstGeom prst="round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66960" y="1188720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800" b="1">
                <a:solidFill>
                  <a:srgbClr val="E53E3E"/>
                </a:solidFill>
              </a:defRPr>
            </a:pPr>
            <a:r>
              <a:t>9%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6080" y="164592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E7681"/>
                </a:solidFill>
              </a:defRPr>
            </a:pPr>
            <a:r>
              <a:t>33 controls  |  3 compliant, 6 partial, 22 non-compliant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514600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ISO 27001:2022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26080" y="2514600"/>
            <a:ext cx="6858000" cy="457200"/>
          </a:xfrm>
          <a:prstGeom prst="round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926080" y="2514600"/>
            <a:ext cx="685800" cy="457200"/>
          </a:xfrm>
          <a:prstGeom prst="round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0" y="2514600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800" b="1">
                <a:solidFill>
                  <a:srgbClr val="E53E3E"/>
                </a:solidFill>
              </a:defRPr>
            </a:pPr>
            <a:r>
              <a:t>10%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80" y="297180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E7681"/>
                </a:solidFill>
              </a:defRPr>
            </a:pPr>
            <a:r>
              <a:t>93 controls  |  5 compliant, 8 partial, 41 non-compliant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NIST CSF 2.0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26080" y="3840480"/>
            <a:ext cx="6858000" cy="457200"/>
          </a:xfrm>
          <a:prstGeom prst="round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2926080" y="3840480"/>
            <a:ext cx="548640" cy="457200"/>
          </a:xfrm>
          <a:prstGeom prst="round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966960" y="3840480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800" b="1">
                <a:solidFill>
                  <a:srgbClr val="E53E3E"/>
                </a:solidFill>
              </a:defRPr>
            </a:pPr>
            <a:r>
              <a:t>8%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29768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E7681"/>
                </a:solidFill>
              </a:defRPr>
            </a:pPr>
            <a:r>
              <a:t>106 controls  |  4 compliant, 9 partial, 38 non-compliant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166360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PCI-DSS v4.0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926080" y="5166360"/>
            <a:ext cx="6858000" cy="457200"/>
          </a:xfrm>
          <a:prstGeom prst="roundRect">
            <a:avLst/>
          </a:prstGeom>
          <a:solidFill>
            <a:srgbClr val="2D3B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2926080" y="5166360"/>
            <a:ext cx="274320" cy="457200"/>
          </a:xfrm>
          <a:prstGeom prst="round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966960" y="5166360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800" b="1">
                <a:solidFill>
                  <a:srgbClr val="E53E3E"/>
                </a:solidFill>
              </a:defRPr>
            </a:pPr>
            <a:r>
              <a:t>2%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26080" y="562356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E7681"/>
                </a:solidFill>
              </a:defRPr>
            </a:pPr>
            <a:r>
              <a:t>64 controls  |  1 compliant, 3 partial, 48 non-compliant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5943600"/>
            <a:ext cx="11247120" cy="64008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ED8936"/>
                </a:solidFill>
              </a:defRPr>
            </a:pPr>
            <a:r>
              <a:t>Overall Compliance Readiness: ~12/100 -- This system is a demo/reference architecture and was not designed for compliance. All frameworks require substantial investment.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0"/>
          </a:xfrm>
          <a:prstGeom prst="round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POSITIVE OBSERVATIONS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188720"/>
            <a:ext cx="5486400" cy="146304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48BB78"/>
                </a:solidFill>
              </a:defRPr>
            </a:pPr>
            <a:r>
              <a:t>Private Subnets with SG Segmentation</a:t>
            </a:r>
          </a:p>
          <a:p>
            <a:pPr>
              <a:spcBef>
                <a:spcPts val="800"/>
              </a:spcBef>
              <a:defRPr sz="1100">
                <a:solidFill>
                  <a:srgbClr val="F0F0F5"/>
                </a:solidFill>
              </a:defRPr>
            </a:pPr>
            <a:r>
              <a:t>ECS tasks run in private subnets with security group segmentation providing good east-west network isolation.</a:t>
            </a:r>
          </a:p>
        </p:txBody>
      </p:sp>
      <p:sp>
        <p:nvSpPr>
          <p:cNvPr id="4" name="Oval 3"/>
          <p:cNvSpPr/>
          <p:nvPr/>
        </p:nvSpPr>
        <p:spPr>
          <a:xfrm>
            <a:off x="594360" y="1325880"/>
            <a:ext cx="274320" cy="274320"/>
          </a:xfrm>
          <a:prstGeom prst="ellipse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09360" y="1188720"/>
            <a:ext cx="5486400" cy="146304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48BB78"/>
                </a:solidFill>
              </a:defRPr>
            </a:pPr>
            <a:r>
              <a:t>Fargate Launch Type</a:t>
            </a:r>
          </a:p>
          <a:p>
            <a:pPr>
              <a:spcBef>
                <a:spcPts val="800"/>
              </a:spcBef>
              <a:defRPr sz="1100">
                <a:solidFill>
                  <a:srgbClr val="F0F0F5"/>
                </a:solidFill>
              </a:defRPr>
            </a:pPr>
            <a:r>
              <a:t>AWS-managed infrastructure isolation eliminates OS patching and host-level attack surface.</a:t>
            </a:r>
          </a:p>
        </p:txBody>
      </p:sp>
      <p:sp>
        <p:nvSpPr>
          <p:cNvPr id="6" name="Oval 5"/>
          <p:cNvSpPr/>
          <p:nvPr/>
        </p:nvSpPr>
        <p:spPr>
          <a:xfrm>
            <a:off x="6446520" y="1325880"/>
            <a:ext cx="274320" cy="274320"/>
          </a:xfrm>
          <a:prstGeom prst="ellipse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57200" y="2926080"/>
            <a:ext cx="5486400" cy="146304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48BB78"/>
                </a:solidFill>
              </a:defRPr>
            </a:pPr>
            <a:r>
              <a:t>Blue/Green Deployment</a:t>
            </a:r>
          </a:p>
          <a:p>
            <a:pPr>
              <a:spcBef>
                <a:spcPts val="800"/>
              </a:spcBef>
              <a:defRPr sz="1100">
                <a:solidFill>
                  <a:srgbClr val="F0F0F5"/>
                </a:solidFill>
              </a:defRPr>
            </a:pPr>
            <a:r>
              <a:t>CodeDeploy with automatic rollback on CloudWatch alarm provides safe deployment with instant rollback capability.</a:t>
            </a:r>
          </a:p>
        </p:txBody>
      </p:sp>
      <p:sp>
        <p:nvSpPr>
          <p:cNvPr id="8" name="Oval 7"/>
          <p:cNvSpPr/>
          <p:nvPr/>
        </p:nvSpPr>
        <p:spPr>
          <a:xfrm>
            <a:off x="594360" y="3063240"/>
            <a:ext cx="274320" cy="274320"/>
          </a:xfrm>
          <a:prstGeom prst="ellipse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309360" y="2926080"/>
            <a:ext cx="5486400" cy="146304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48BB78"/>
                </a:solidFill>
              </a:defRPr>
            </a:pPr>
            <a:r>
              <a:t>Read-Only DynamoDB Access</a:t>
            </a:r>
          </a:p>
          <a:p>
            <a:pPr>
              <a:spcBef>
                <a:spcPts val="800"/>
              </a:spcBef>
              <a:defRPr sz="1100">
                <a:solidFill>
                  <a:srgbClr val="F0F0F5"/>
                </a:solidFill>
              </a:defRPr>
            </a:pPr>
            <a:r>
              <a:t>Application IAM policy restricts DynamoDB operations to read-only -- proper least privilege for data operations.</a:t>
            </a:r>
          </a:p>
        </p:txBody>
      </p:sp>
      <p:sp>
        <p:nvSpPr>
          <p:cNvPr id="10" name="Oval 9"/>
          <p:cNvSpPr/>
          <p:nvPr/>
        </p:nvSpPr>
        <p:spPr>
          <a:xfrm>
            <a:off x="6446520" y="3063240"/>
            <a:ext cx="274320" cy="274320"/>
          </a:xfrm>
          <a:prstGeom prst="ellipse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57200" y="4663440"/>
            <a:ext cx="5486400" cy="146304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48BB78"/>
                </a:solidFill>
              </a:defRPr>
            </a:pPr>
            <a:r>
              <a:t>awsvpc Network Mode</a:t>
            </a:r>
          </a:p>
          <a:p>
            <a:pPr>
              <a:spcBef>
                <a:spcPts val="800"/>
              </a:spcBef>
              <a:defRPr sz="1100">
                <a:solidFill>
                  <a:srgbClr val="F0F0F5"/>
                </a:solidFill>
              </a:defRPr>
            </a:pPr>
            <a:r>
              <a:t>Per-task security group enforcement enables fine-grained network policy at the container level.</a:t>
            </a:r>
          </a:p>
        </p:txBody>
      </p:sp>
      <p:sp>
        <p:nvSpPr>
          <p:cNvPr id="12" name="Oval 11"/>
          <p:cNvSpPr/>
          <p:nvPr/>
        </p:nvSpPr>
        <p:spPr>
          <a:xfrm>
            <a:off x="594360" y="4800600"/>
            <a:ext cx="274320" cy="274320"/>
          </a:xfrm>
          <a:prstGeom prst="ellipse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309360" y="4663440"/>
            <a:ext cx="5486400" cy="1463040"/>
          </a:xfrm>
          <a:prstGeom prst="roundRect">
            <a:avLst/>
          </a:prstGeom>
          <a:solidFill>
            <a:srgbClr val="1A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48BB78"/>
                </a:solidFill>
              </a:defRPr>
            </a:pPr>
            <a:r>
              <a:t>Infrastructure as Code</a:t>
            </a:r>
          </a:p>
          <a:p>
            <a:pPr>
              <a:spcBef>
                <a:spcPts val="800"/>
              </a:spcBef>
              <a:defRPr sz="1100">
                <a:solidFill>
                  <a:srgbClr val="F0F0F5"/>
                </a:solidFill>
              </a:defRPr>
            </a:pPr>
            <a:r>
              <a:t>Terraform manages all infrastructure ensuring reproducibility, auditability, and consistent environments.</a:t>
            </a:r>
          </a:p>
        </p:txBody>
      </p:sp>
      <p:sp>
        <p:nvSpPr>
          <p:cNvPr id="14" name="Oval 13"/>
          <p:cNvSpPr/>
          <p:nvPr/>
        </p:nvSpPr>
        <p:spPr>
          <a:xfrm>
            <a:off x="6446520" y="4800600"/>
            <a:ext cx="274320" cy="274320"/>
          </a:xfrm>
          <a:prstGeom prst="ellipse">
            <a:avLst/>
          </a:prstGeom>
          <a:solidFill>
            <a:srgbClr val="48B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338560" y="649224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E7681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